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sldIdLst>
    <p:sldId id="256" r:id="rId2"/>
    <p:sldId id="257" r:id="rId3"/>
    <p:sldId id="258" r:id="rId4"/>
    <p:sldId id="259" r:id="rId5"/>
    <p:sldId id="262" r:id="rId6"/>
    <p:sldId id="266" r:id="rId7"/>
    <p:sldId id="267" r:id="rId8"/>
    <p:sldId id="261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CC00FF"/>
    <a:srgbClr val="180CB4"/>
    <a:srgbClr val="FF00FF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574E7-A8DB-4CE1-BE25-E677AD40CF70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FDB8-0FB0-4F92-83B1-BB55C9341BC3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4877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300" advClick="0" advTm="31000">
        <p:cut/>
      </p:transition>
    </mc:Choice>
    <mc:Fallback>
      <p:transition spd="slow" advClick="0" advTm="31000"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574E7-A8DB-4CE1-BE25-E677AD40CF70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FDB8-0FB0-4F92-83B1-BB55C9341B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3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300" advClick="0" advTm="31000">
        <p:cut/>
      </p:transition>
    </mc:Choice>
    <mc:Fallback>
      <p:transition spd="slow" advClick="0" advTm="31000"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574E7-A8DB-4CE1-BE25-E677AD40CF70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FDB8-0FB0-4F92-83B1-BB55C9341B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025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300" advClick="0" advTm="31000">
        <p:cut/>
      </p:transition>
    </mc:Choice>
    <mc:Fallback>
      <p:transition spd="slow" advClick="0" advTm="31000"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574E7-A8DB-4CE1-BE25-E677AD40CF70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FDB8-0FB0-4F92-83B1-BB55C9341B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424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300" advClick="0" advTm="31000">
        <p:cut/>
      </p:transition>
    </mc:Choice>
    <mc:Fallback>
      <p:transition spd="slow" advClick="0" advTm="31000"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574E7-A8DB-4CE1-BE25-E677AD40CF70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FDB8-0FB0-4F92-83B1-BB55C9341BC3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5882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300" advClick="0" advTm="31000">
        <p:cut/>
      </p:transition>
    </mc:Choice>
    <mc:Fallback>
      <p:transition spd="slow" advClick="0" advTm="31000"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574E7-A8DB-4CE1-BE25-E677AD40CF70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FDB8-0FB0-4F92-83B1-BB55C9341B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156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300" advClick="0" advTm="31000">
        <p:cut/>
      </p:transition>
    </mc:Choice>
    <mc:Fallback>
      <p:transition spd="slow" advClick="0" advTm="31000"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574E7-A8DB-4CE1-BE25-E677AD40CF70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FDB8-0FB0-4F92-83B1-BB55C9341B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578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300" advClick="0" advTm="31000">
        <p:cut/>
      </p:transition>
    </mc:Choice>
    <mc:Fallback>
      <p:transition spd="slow" advClick="0" advTm="31000"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574E7-A8DB-4CE1-BE25-E677AD40CF70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FDB8-0FB0-4F92-83B1-BB55C9341B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480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300" advClick="0" advTm="31000">
        <p:cut/>
      </p:transition>
    </mc:Choice>
    <mc:Fallback>
      <p:transition spd="slow" advClick="0" advTm="31000"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574E7-A8DB-4CE1-BE25-E677AD40CF70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FDB8-0FB0-4F92-83B1-BB55C9341B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965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300" advClick="0" advTm="31000">
        <p:cut/>
      </p:transition>
    </mc:Choice>
    <mc:Fallback>
      <p:transition spd="slow" advClick="0" advTm="31000"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FE574E7-A8DB-4CE1-BE25-E677AD40CF70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789FDB8-0FB0-4F92-83B1-BB55C9341B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807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300" advClick="0" advTm="31000">
        <p:cut/>
      </p:transition>
    </mc:Choice>
    <mc:Fallback>
      <p:transition spd="slow" advClick="0" advTm="31000"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574E7-A8DB-4CE1-BE25-E677AD40CF70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FDB8-0FB0-4F92-83B1-BB55C9341B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155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300" advClick="0" advTm="31000">
        <p:cut/>
      </p:transition>
    </mc:Choice>
    <mc:Fallback>
      <p:transition spd="slow" advClick="0" advTm="31000"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FE574E7-A8DB-4CE1-BE25-E677AD40CF70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789FDB8-0FB0-4F92-83B1-BB55C9341BC3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4918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mc:AlternateContent xmlns:mc="http://schemas.openxmlformats.org/markup-compatibility/2006">
    <mc:Choice xmlns:p14="http://schemas.microsoft.com/office/powerpoint/2010/main" Requires="p14">
      <p:transition spd="slow" p14:dur="11300" advClick="0" advTm="31000">
        <p:cut/>
      </p:transition>
    </mc:Choice>
    <mc:Fallback>
      <p:transition spd="slow" advClick="0" advTm="31000">
        <p:cu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06"/>
            <a:ext cx="12192000" cy="7620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/>
          <a:lstStyle/>
          <a:p>
            <a:pPr algn="ctr"/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60000" endA="900" endPos="60000" dist="60007" dir="5400000" sy="-100000" algn="bl" rotWithShape="0"/>
                </a:effectLst>
                <a:latin typeface="Georgia" panose="02040502050405020303" pitchFamily="18" charset="0"/>
              </a:rPr>
              <a:t>Профилактика гриппа </a:t>
            </a: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reflection blurRad="6350" stA="60000" endA="900" endPos="60000" dist="60007" dir="5400000" sy="-100000" algn="bl" rotWithShape="0"/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789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300" advClick="0" advTm="31000">
        <p:cut/>
      </p:transition>
    </mc:Choice>
    <mc:Fallback>
      <p:transition spd="slow" advClick="0" advTm="31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33317" cy="6926675"/>
          </a:xfrm>
        </p:spPr>
      </p:pic>
      <p:sp>
        <p:nvSpPr>
          <p:cNvPr id="6" name="Прямоугольник 5"/>
          <p:cNvSpPr/>
          <p:nvPr/>
        </p:nvSpPr>
        <p:spPr>
          <a:xfrm>
            <a:off x="4106487" y="1163001"/>
            <a:ext cx="7789026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0" u="sng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Что такое грипп и какова его опасность?</a:t>
            </a:r>
            <a:endParaRPr lang="ru-RU" sz="2400" b="1" i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</a:endParaRPr>
          </a:p>
          <a:p>
            <a:endParaRPr lang="en-US" sz="1000" b="0" i="0" dirty="0" smtClean="0">
              <a:solidFill>
                <a:srgbClr val="1D1D1D"/>
              </a:solidFill>
              <a:effectLst/>
              <a:latin typeface="arial" panose="020B0604020202020204" pitchFamily="34" charset="0"/>
            </a:endParaRPr>
          </a:p>
          <a:p>
            <a:r>
              <a:rPr lang="ru-RU" sz="1000" b="1" i="0" dirty="0" smtClean="0">
                <a:solidFill>
                  <a:srgbClr val="180CB4"/>
                </a:solidFill>
                <a:effectLst/>
                <a:latin typeface="arial" panose="020B0604020202020204" pitchFamily="34" charset="0"/>
              </a:rPr>
              <a:t>Грипп — это инфекционное заболевание, заболеть которым может любой человек. Возбудителем гриппа является вирус, который от инфицированных людей попадает в носоглотку окружающих.</a:t>
            </a:r>
          </a:p>
          <a:p>
            <a:endParaRPr lang="ru-RU" sz="1000" b="1" i="0" dirty="0" smtClean="0">
              <a:solidFill>
                <a:srgbClr val="180CB4"/>
              </a:solidFill>
              <a:effectLst/>
              <a:latin typeface="arial" panose="020B0604020202020204" pitchFamily="34" charset="0"/>
            </a:endParaRPr>
          </a:p>
          <a:p>
            <a:r>
              <a:rPr lang="ru-RU" sz="1000" b="1" i="0" dirty="0" smtClean="0">
                <a:solidFill>
                  <a:srgbClr val="180CB4"/>
                </a:solidFill>
                <a:effectLst/>
                <a:latin typeface="arial" panose="020B0604020202020204" pitchFamily="34" charset="0"/>
              </a:rPr>
              <a:t>Большинство людей болеют гриппом всего лишь несколько дней, но некоторые заболевают серьёзнее, возможно тяжёлое течение болезни, вплоть до смертельных исходов.</a:t>
            </a:r>
          </a:p>
          <a:p>
            <a:endParaRPr lang="ru-RU" sz="1000" b="1" i="0" dirty="0" smtClean="0">
              <a:solidFill>
                <a:srgbClr val="180CB4"/>
              </a:solidFill>
              <a:effectLst/>
              <a:latin typeface="arial" panose="020B0604020202020204" pitchFamily="34" charset="0"/>
            </a:endParaRPr>
          </a:p>
          <a:p>
            <a:r>
              <a:rPr lang="ru-RU" sz="1000" b="1" i="0" dirty="0" smtClean="0">
                <a:solidFill>
                  <a:srgbClr val="180CB4"/>
                </a:solidFill>
                <a:effectLst/>
                <a:latin typeface="arial" panose="020B0604020202020204" pitchFamily="34" charset="0"/>
              </a:rPr>
              <a:t>При гриппе обостряются имеющиеся хронические заболевания, кроме этого, грипп имеет обширный список возможных осложнений: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000" b="1" i="0" dirty="0" smtClean="0">
                <a:solidFill>
                  <a:srgbClr val="180CB4"/>
                </a:solidFill>
                <a:effectLst/>
                <a:latin typeface="arial" panose="020B0604020202020204" pitchFamily="34" charset="0"/>
              </a:rPr>
              <a:t>Лёгочные осложнения (пневмония, бронхит). Именно пневмония является причиной большинства смертельных исходов от гриппа.</a:t>
            </a:r>
            <a:endParaRPr lang="en-US" sz="1000" b="1" i="0" dirty="0" smtClean="0">
              <a:solidFill>
                <a:srgbClr val="180CB4"/>
              </a:solidFill>
              <a:effectLst/>
              <a:latin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000" b="1" i="0" dirty="0" smtClean="0">
                <a:solidFill>
                  <a:srgbClr val="180CB4"/>
                </a:solidFill>
                <a:effectLst/>
                <a:latin typeface="arial" panose="020B0604020202020204" pitchFamily="34" charset="0"/>
              </a:rPr>
              <a:t>Осложнения со стороны верхних дыхательных путей и ЛОР-органов (отит, синусит, ринит, трахеит).</a:t>
            </a:r>
            <a:endParaRPr lang="en-US" sz="1000" b="1" i="0" dirty="0" smtClean="0">
              <a:solidFill>
                <a:srgbClr val="180CB4"/>
              </a:solidFill>
              <a:effectLst/>
              <a:latin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000" b="1" i="0" dirty="0" smtClean="0">
                <a:solidFill>
                  <a:srgbClr val="180CB4"/>
                </a:solidFill>
                <a:effectLst/>
                <a:latin typeface="arial" panose="020B0604020202020204" pitchFamily="34" charset="0"/>
              </a:rPr>
              <a:t>Осложнения со стороны сердечно-сосудистой системы (миокардит, перикардит).</a:t>
            </a:r>
            <a:endParaRPr lang="en-US" sz="1000" b="1" i="0" dirty="0" smtClean="0">
              <a:solidFill>
                <a:srgbClr val="180CB4"/>
              </a:solidFill>
              <a:effectLst/>
              <a:latin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000" b="1" i="0" dirty="0" smtClean="0">
                <a:solidFill>
                  <a:srgbClr val="180CB4"/>
                </a:solidFill>
                <a:effectLst/>
                <a:latin typeface="arial" panose="020B0604020202020204" pitchFamily="34" charset="0"/>
              </a:rPr>
              <a:t>Осложнения со стороны нервной системы (менингит, </a:t>
            </a:r>
            <a:r>
              <a:rPr lang="ru-RU" sz="1000" b="1" i="0" dirty="0" err="1" smtClean="0">
                <a:solidFill>
                  <a:srgbClr val="180CB4"/>
                </a:solidFill>
                <a:effectLst/>
                <a:latin typeface="arial" panose="020B0604020202020204" pitchFamily="34" charset="0"/>
              </a:rPr>
              <a:t>менингоэнцефалит</a:t>
            </a:r>
            <a:r>
              <a:rPr lang="ru-RU" sz="1000" b="1" i="0" dirty="0" smtClean="0">
                <a:solidFill>
                  <a:srgbClr val="180CB4"/>
                </a:solidFill>
                <a:effectLst/>
                <a:latin typeface="arial" panose="020B0604020202020204" pitchFamily="34" charset="0"/>
              </a:rPr>
              <a:t>, энцефалит, невралгии, </a:t>
            </a:r>
            <a:r>
              <a:rPr lang="ru-RU" sz="1000" b="1" i="0" dirty="0" err="1" smtClean="0">
                <a:solidFill>
                  <a:srgbClr val="180CB4"/>
                </a:solidFill>
                <a:effectLst/>
                <a:latin typeface="arial" panose="020B0604020202020204" pitchFamily="34" charset="0"/>
              </a:rPr>
              <a:t>полирадикулоневриты</a:t>
            </a:r>
            <a:r>
              <a:rPr lang="ru-RU" sz="1000" b="1" i="0" dirty="0" smtClean="0">
                <a:solidFill>
                  <a:srgbClr val="180CB4"/>
                </a:solidFill>
                <a:effectLst/>
                <a:latin typeface="arial" panose="020B0604020202020204" pitchFamily="34" charset="0"/>
              </a:rPr>
              <a:t>).</a:t>
            </a:r>
          </a:p>
          <a:p>
            <a:endParaRPr lang="en-US" sz="1000" b="1" i="0" dirty="0" smtClean="0">
              <a:solidFill>
                <a:srgbClr val="180CB4"/>
              </a:solidFill>
              <a:effectLst/>
              <a:latin typeface="arial" panose="020B0604020202020204" pitchFamily="34" charset="0"/>
            </a:endParaRPr>
          </a:p>
          <a:p>
            <a:r>
              <a:rPr lang="ru-RU" sz="1000" b="1" i="0" dirty="0" smtClean="0">
                <a:solidFill>
                  <a:srgbClr val="180CB4"/>
                </a:solidFill>
                <a:effectLst/>
                <a:latin typeface="arial" panose="020B0604020202020204" pitchFamily="34" charset="0"/>
              </a:rPr>
              <a:t>Чтобы избежать возможных осложнений, важно своевременно проводить профилактику гриппа и правильно лечить само заболевание.</a:t>
            </a:r>
          </a:p>
          <a:p>
            <a:endParaRPr lang="ru-RU" sz="1000" b="1" i="0" dirty="0" smtClean="0">
              <a:solidFill>
                <a:srgbClr val="180CB4"/>
              </a:solidFill>
              <a:effectLst/>
              <a:latin typeface="arial" panose="020B0604020202020204" pitchFamily="34" charset="0"/>
            </a:endParaRPr>
          </a:p>
          <a:p>
            <a:r>
              <a:rPr lang="ru-RU" sz="1000" b="1" i="0" dirty="0" smtClean="0">
                <a:solidFill>
                  <a:srgbClr val="180CB4"/>
                </a:solidFill>
                <a:effectLst/>
                <a:latin typeface="arial" panose="020B0604020202020204" pitchFamily="34" charset="0"/>
              </a:rPr>
              <a:t>Обычно грипп начинается внезапно. Возбудители гриппа, вирусы типов А и В, отличаются агрессивностью и исключительно высокой скоростью размножения, поэтому за считанные часы после заражения вирус приводит к глубоким поражениям слизистой оболочки дыхательных путей, открывая возможности для проникновения в неё бактерий.</a:t>
            </a:r>
            <a:br>
              <a:rPr lang="ru-RU" sz="1000" b="1" i="0" dirty="0" smtClean="0">
                <a:solidFill>
                  <a:srgbClr val="180CB4"/>
                </a:solidFill>
                <a:effectLst/>
                <a:latin typeface="arial" panose="020B0604020202020204" pitchFamily="34" charset="0"/>
              </a:rPr>
            </a:br>
            <a:endParaRPr lang="ru-RU" sz="1000" b="1" i="0" dirty="0" smtClean="0">
              <a:solidFill>
                <a:srgbClr val="180CB4"/>
              </a:solidFill>
              <a:effectLst/>
              <a:latin typeface="arial" panose="020B0604020202020204" pitchFamily="34" charset="0"/>
            </a:endParaRPr>
          </a:p>
          <a:p>
            <a:r>
              <a:rPr lang="ru-RU" sz="1000" b="1" i="0" dirty="0" smtClean="0">
                <a:solidFill>
                  <a:srgbClr val="180CB4"/>
                </a:solidFill>
                <a:effectLst/>
                <a:latin typeface="arial" panose="020B0604020202020204" pitchFamily="34" charset="0"/>
              </a:rPr>
              <a:t>Среди симптомов гриппа — жар, температура 37,5–39 °С, головная боль, боль в мышцах, суставах, озноб, усталость, кашель, насморк или заложенный нос, боль и першение в горле.</a:t>
            </a:r>
          </a:p>
          <a:p>
            <a:endParaRPr lang="ru-RU" sz="1000" b="1" i="0" dirty="0" smtClean="0">
              <a:solidFill>
                <a:srgbClr val="180CB4"/>
              </a:solidFill>
              <a:effectLst/>
              <a:latin typeface="arial" panose="020B0604020202020204" pitchFamily="34" charset="0"/>
            </a:endParaRPr>
          </a:p>
          <a:p>
            <a:r>
              <a:rPr lang="ru-RU" sz="1000" b="1" i="0" dirty="0" smtClean="0">
                <a:solidFill>
                  <a:srgbClr val="180CB4"/>
                </a:solidFill>
                <a:effectLst/>
                <a:latin typeface="arial" panose="020B0604020202020204" pitchFamily="34" charset="0"/>
              </a:rPr>
              <a:t>Грипп можно перепутать с другими заболеваниями, поэтому чёткий диагноз должен поставить врач, он же назначает тактику лечения</a:t>
            </a:r>
            <a:r>
              <a:rPr lang="ru-RU" sz="900" b="1" i="0" dirty="0" smtClean="0">
                <a:solidFill>
                  <a:srgbClr val="180CB4"/>
                </a:solidFill>
                <a:effectLst/>
                <a:latin typeface="arial" panose="020B0604020202020204" pitchFamily="34" charset="0"/>
              </a:rPr>
              <a:t>.</a:t>
            </a:r>
            <a:endParaRPr lang="ru-RU" sz="900" b="1" i="0" dirty="0">
              <a:solidFill>
                <a:srgbClr val="180CB4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821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300" advClick="0" advTm="31000">
        <p:cut/>
      </p:transition>
    </mc:Choice>
    <mc:Fallback>
      <p:transition spd="slow" advClick="0" advTm="31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632598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spc="0" dirty="0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</a:rPr>
              <a:t/>
            </a:r>
            <a:br>
              <a:rPr lang="en-US" b="1" spc="0" dirty="0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</a:rPr>
            </a:br>
            <a:r>
              <a:rPr lang="en-US" b="1" spc="0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</a:rPr>
              <a:t/>
            </a:r>
            <a:br>
              <a:rPr lang="en-US" b="1" spc="0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</a:rPr>
            </a:br>
            <a:r>
              <a:rPr lang="en-US" b="1" spc="0" dirty="0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</a:rPr>
              <a:t/>
            </a:r>
            <a:br>
              <a:rPr lang="en-US" b="1" spc="0" dirty="0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</a:rPr>
            </a:br>
            <a:r>
              <a:rPr lang="en-US" b="1" spc="0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</a:rPr>
              <a:t/>
            </a:r>
            <a:br>
              <a:rPr lang="en-US" b="1" spc="0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</a:rPr>
            </a:br>
            <a:r>
              <a:rPr lang="en-US" b="1" spc="0" dirty="0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</a:rPr>
              <a:t/>
            </a:r>
            <a:br>
              <a:rPr lang="en-US" b="1" spc="0" dirty="0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</a:rPr>
            </a:br>
            <a:r>
              <a:rPr lang="en-US" b="1" spc="0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</a:rPr>
              <a:t/>
            </a:r>
            <a:br>
              <a:rPr lang="en-US" b="1" spc="0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</a:rPr>
            </a:br>
            <a:r>
              <a:rPr lang="en-US" b="1" spc="0" dirty="0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</a:rPr>
              <a:t/>
            </a:r>
            <a:br>
              <a:rPr lang="en-US" b="1" spc="0" dirty="0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</a:rPr>
            </a:br>
            <a:r>
              <a:rPr lang="en-US" b="1" spc="0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</a:rPr>
              <a:t/>
            </a:r>
            <a:br>
              <a:rPr lang="en-US" b="1" spc="0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</a:rPr>
            </a:br>
            <a:r>
              <a:rPr lang="en-US" b="1" spc="0" dirty="0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</a:rPr>
              <a:t/>
            </a:r>
            <a:br>
              <a:rPr lang="en-US" b="1" spc="0" dirty="0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</a:rPr>
            </a:br>
            <a:r>
              <a:rPr lang="en-US" b="1" spc="0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</a:rPr>
              <a:t/>
            </a:r>
            <a:br>
              <a:rPr lang="en-US" b="1" spc="0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</a:rPr>
            </a:br>
            <a:r>
              <a:rPr lang="en-US" b="1" spc="0" dirty="0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</a:rPr>
              <a:t/>
            </a:r>
            <a:br>
              <a:rPr lang="en-US" b="1" spc="0" dirty="0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</a:rPr>
            </a:br>
            <a:r>
              <a:rPr lang="en-US" b="1" spc="0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</a:rPr>
              <a:t/>
            </a:r>
            <a:br>
              <a:rPr lang="en-US" b="1" spc="0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</a:rPr>
            </a:br>
            <a:r>
              <a:rPr lang="en-US" b="1" spc="0" dirty="0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</a:rPr>
              <a:t/>
            </a:r>
            <a:br>
              <a:rPr lang="en-US" b="1" spc="0" dirty="0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</a:rPr>
            </a:br>
            <a:r>
              <a:rPr lang="en-US" b="1" spc="0" dirty="0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</a:rPr>
              <a:t>                </a:t>
            </a:r>
            <a:r>
              <a:rPr lang="ru-RU" sz="6000" b="1" spc="0" dirty="0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</a:rPr>
              <a:t>Что </a:t>
            </a:r>
            <a:r>
              <a:rPr lang="ru-RU" sz="6000" b="1" spc="0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</a:rPr>
              <a:t>делать при </a:t>
            </a:r>
            <a:r>
              <a:rPr lang="en-US" sz="6000" b="1" spc="0" dirty="0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</a:rPr>
              <a:t>        </a:t>
            </a:r>
            <a:br>
              <a:rPr lang="en-US" sz="6000" b="1" spc="0" dirty="0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</a:rPr>
            </a:br>
            <a:r>
              <a:rPr lang="en-US" sz="6000" b="1" spc="0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</a:rPr>
              <a:t> </a:t>
            </a:r>
            <a:r>
              <a:rPr lang="en-US" sz="6000" b="1" spc="0" dirty="0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</a:rPr>
              <a:t>      </a:t>
            </a:r>
            <a:r>
              <a:rPr lang="ru-RU" sz="6000" b="1" spc="0" dirty="0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</a:rPr>
              <a:t>заболевании </a:t>
            </a:r>
            <a:r>
              <a:rPr lang="ru-RU" sz="6000" b="1" spc="0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</a:rPr>
              <a:t>гриппом</a:t>
            </a:r>
            <a:r>
              <a:rPr lang="ru-RU" sz="6000" b="1" spc="0" dirty="0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</a:rPr>
              <a:t>?</a:t>
            </a:r>
            <a:r>
              <a:rPr lang="en-US" sz="1200" b="1" spc="0" dirty="0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</a:rPr>
              <a:t/>
            </a:r>
            <a:br>
              <a:rPr lang="en-US" sz="1200" b="1" spc="0" dirty="0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</a:rPr>
            </a:br>
            <a:r>
              <a:rPr lang="en-US" sz="6000" b="1" spc="0" dirty="0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</a:rPr>
              <a:t>       </a:t>
            </a:r>
            <a:br>
              <a:rPr lang="en-US" sz="6000" b="1" spc="0" dirty="0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</a:rPr>
            </a:br>
            <a:r>
              <a:rPr lang="ru-RU" sz="13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Самому </a:t>
            </a:r>
            <a:r>
              <a:rPr lang="ru-RU" sz="1300" b="1" dirty="0">
                <a:solidFill>
                  <a:srgbClr val="0070C0"/>
                </a:solidFill>
                <a:latin typeface="arial" panose="020B0604020202020204" pitchFamily="34" charset="0"/>
              </a:rPr>
              <a:t>пациенту при первых симптомах нужно остаться дома, чтобы не только не заразить окружающих, но и вовремя заняться лечением, для чего необходимо немедленно обратиться к врачу. Для предупреждения дальнейшего распространения инфекции заболевшего нужно изолировать от здоровых лиц, желательно выделить отдельную комнату.</a:t>
            </a:r>
            <a:br>
              <a:rPr lang="ru-RU" sz="1300" b="1" dirty="0">
                <a:solidFill>
                  <a:srgbClr val="0070C0"/>
                </a:solidFill>
                <a:latin typeface="arial" panose="020B0604020202020204" pitchFamily="34" charset="0"/>
              </a:rPr>
            </a:br>
            <a:r>
              <a:rPr lang="ru-RU" sz="1300" b="1" dirty="0">
                <a:solidFill>
                  <a:srgbClr val="0070C0"/>
                </a:solidFill>
                <a:latin typeface="arial" panose="020B0604020202020204" pitchFamily="34" charset="0"/>
              </a:rPr>
              <a:t/>
            </a:r>
            <a:br>
              <a:rPr lang="ru-RU" sz="1300" b="1" dirty="0">
                <a:solidFill>
                  <a:srgbClr val="0070C0"/>
                </a:solidFill>
                <a:latin typeface="arial" panose="020B0604020202020204" pitchFamily="34" charset="0"/>
              </a:rPr>
            </a:br>
            <a:r>
              <a:rPr lang="ru-RU" sz="1300" b="1" dirty="0">
                <a:solidFill>
                  <a:srgbClr val="180CB4"/>
                </a:solidFill>
                <a:latin typeface="arial" panose="020B0604020202020204" pitchFamily="34" charset="0"/>
              </a:rPr>
              <a:t>Важно!</a:t>
            </a:r>
            <a:r>
              <a:rPr lang="ru-RU" sz="1300" b="1" dirty="0">
                <a:solidFill>
                  <a:srgbClr val="0070C0"/>
                </a:solidFill>
                <a:latin typeface="arial" panose="020B0604020202020204" pitchFamily="34" charset="0"/>
              </a:rPr>
              <a:t/>
            </a:r>
            <a:br>
              <a:rPr lang="ru-RU" sz="1300" b="1" dirty="0">
                <a:solidFill>
                  <a:srgbClr val="0070C0"/>
                </a:solidFill>
                <a:latin typeface="arial" panose="020B0604020202020204" pitchFamily="34" charset="0"/>
              </a:rPr>
            </a:br>
            <a:r>
              <a:rPr lang="ru-RU" sz="1300" b="1" dirty="0">
                <a:solidFill>
                  <a:srgbClr val="0070C0"/>
                </a:solidFill>
                <a:latin typeface="arial" panose="020B0604020202020204" pitchFamily="34" charset="0"/>
              </a:rPr>
              <a:t>Родители! Ни в коем случае не отправляйте заболевших детей в детский сад, школу, на культурно-массовые мероприятия. При гриппе крайне важно соблюдать постельный режим, так как при заболевании увеличивается нагрузка на сердечно-сосудистую, иммунную и другие системы организма.</a:t>
            </a:r>
            <a:br>
              <a:rPr lang="ru-RU" sz="1300" b="1" dirty="0">
                <a:solidFill>
                  <a:srgbClr val="0070C0"/>
                </a:solidFill>
                <a:latin typeface="arial" panose="020B0604020202020204" pitchFamily="34" charset="0"/>
              </a:rPr>
            </a:br>
            <a:r>
              <a:rPr lang="ru-RU" sz="1300" b="1" dirty="0">
                <a:solidFill>
                  <a:srgbClr val="0070C0"/>
                </a:solidFill>
                <a:latin typeface="arial" panose="020B0604020202020204" pitchFamily="34" charset="0"/>
              </a:rPr>
              <a:t/>
            </a:r>
            <a:br>
              <a:rPr lang="ru-RU" sz="1300" b="1" dirty="0">
                <a:solidFill>
                  <a:srgbClr val="0070C0"/>
                </a:solidFill>
                <a:latin typeface="arial" panose="020B0604020202020204" pitchFamily="34" charset="0"/>
              </a:rPr>
            </a:br>
            <a:r>
              <a:rPr lang="ru-RU" sz="1300" b="1" dirty="0">
                <a:solidFill>
                  <a:srgbClr val="0070C0"/>
                </a:solidFill>
                <a:latin typeface="arial" panose="020B0604020202020204" pitchFamily="34" charset="0"/>
              </a:rPr>
              <a:t>Самолечение при гриппе недопустимо, и именно врач должен поставить диагноз и назначить необходимое лечение, соответствующее состоянию и возрасту пациента</a:t>
            </a:r>
            <a:r>
              <a:rPr lang="ru-RU" sz="13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.</a:t>
            </a:r>
            <a:r>
              <a:rPr lang="ru-RU" sz="1300" b="1" dirty="0">
                <a:solidFill>
                  <a:srgbClr val="0070C0"/>
                </a:solidFill>
                <a:latin typeface="arial" panose="020B0604020202020204" pitchFamily="34" charset="0"/>
              </a:rPr>
              <a:t/>
            </a:r>
            <a:br>
              <a:rPr lang="ru-RU" sz="1300" b="1" dirty="0">
                <a:solidFill>
                  <a:srgbClr val="0070C0"/>
                </a:solidFill>
                <a:latin typeface="arial" panose="020B0604020202020204" pitchFamily="34" charset="0"/>
              </a:rPr>
            </a:br>
            <a:r>
              <a:rPr lang="ru-RU" sz="1300" b="1" dirty="0">
                <a:solidFill>
                  <a:srgbClr val="0070C0"/>
                </a:solidFill>
                <a:latin typeface="arial" panose="020B0604020202020204" pitchFamily="34" charset="0"/>
              </a:rPr>
              <a:t/>
            </a:r>
            <a:br>
              <a:rPr lang="ru-RU" sz="1300" b="1" dirty="0">
                <a:solidFill>
                  <a:srgbClr val="0070C0"/>
                </a:solidFill>
                <a:latin typeface="arial" panose="020B0604020202020204" pitchFamily="34" charset="0"/>
              </a:rPr>
            </a:br>
            <a:r>
              <a:rPr lang="ru-RU" sz="1300" b="1" dirty="0">
                <a:solidFill>
                  <a:srgbClr val="0070C0"/>
                </a:solidFill>
                <a:latin typeface="arial" panose="020B0604020202020204" pitchFamily="34" charset="0"/>
              </a:rPr>
              <a:t>Для правильного лечения необходимо строго выполнять все рекомендации лечащего врача и своевременно принимать лекарства. Кроме этого, рекомендуется обильное питьё — это может быть горячий чай, клюквенный или брусничный морс, щелочные минеральные воды. Пить нужно чаще и как можно больше.</a:t>
            </a:r>
            <a:br>
              <a:rPr lang="ru-RU" sz="1300" b="1" dirty="0">
                <a:solidFill>
                  <a:srgbClr val="0070C0"/>
                </a:solidFill>
                <a:latin typeface="arial" panose="020B0604020202020204" pitchFamily="34" charset="0"/>
              </a:rPr>
            </a:br>
            <a:r>
              <a:rPr lang="ru-RU" sz="1300" b="1" dirty="0">
                <a:solidFill>
                  <a:srgbClr val="0070C0"/>
                </a:solidFill>
                <a:latin typeface="arial" panose="020B0604020202020204" pitchFamily="34" charset="0"/>
              </a:rPr>
              <a:t/>
            </a:r>
            <a:br>
              <a:rPr lang="ru-RU" sz="1300" b="1" dirty="0">
                <a:solidFill>
                  <a:srgbClr val="0070C0"/>
                </a:solidFill>
                <a:latin typeface="arial" panose="020B0604020202020204" pitchFamily="34" charset="0"/>
              </a:rPr>
            </a:br>
            <a:r>
              <a:rPr lang="ru-RU" sz="1300" b="1" dirty="0">
                <a:solidFill>
                  <a:srgbClr val="180CB4"/>
                </a:solidFill>
                <a:latin typeface="arial" panose="020B0604020202020204" pitchFamily="34" charset="0"/>
              </a:rPr>
              <a:t>Важно!</a:t>
            </a:r>
            <a:r>
              <a:rPr lang="ru-RU" sz="1300" b="1" dirty="0">
                <a:solidFill>
                  <a:srgbClr val="0070C0"/>
                </a:solidFill>
                <a:latin typeface="arial" panose="020B0604020202020204" pitchFamily="34" charset="0"/>
              </a:rPr>
              <a:t/>
            </a:r>
            <a:br>
              <a:rPr lang="ru-RU" sz="1300" b="1" dirty="0">
                <a:solidFill>
                  <a:srgbClr val="0070C0"/>
                </a:solidFill>
                <a:latin typeface="arial" panose="020B0604020202020204" pitchFamily="34" charset="0"/>
              </a:rPr>
            </a:br>
            <a:r>
              <a:rPr lang="ru-RU" sz="1300" b="1" dirty="0">
                <a:solidFill>
                  <a:srgbClr val="0070C0"/>
                </a:solidFill>
                <a:latin typeface="arial" panose="020B0604020202020204" pitchFamily="34" charset="0"/>
              </a:rPr>
              <a:t>При температуре 38 — 39°С вызовите участкового врача на дом либо бригаду «скорой помощи».</a:t>
            </a:r>
            <a:br>
              <a:rPr lang="ru-RU" sz="1300" b="1" dirty="0">
                <a:solidFill>
                  <a:srgbClr val="0070C0"/>
                </a:solidFill>
                <a:latin typeface="arial" panose="020B0604020202020204" pitchFamily="34" charset="0"/>
              </a:rPr>
            </a:br>
            <a:r>
              <a:rPr lang="ru-RU" sz="1300" b="1" dirty="0">
                <a:solidFill>
                  <a:srgbClr val="0070C0"/>
                </a:solidFill>
                <a:latin typeface="arial" panose="020B0604020202020204" pitchFamily="34" charset="0"/>
              </a:rPr>
              <a:t>При кашле и чихании больной должен прикрывать рот и нос платком или салфеткой.</a:t>
            </a:r>
            <a:br>
              <a:rPr lang="ru-RU" sz="1300" b="1" dirty="0">
                <a:solidFill>
                  <a:srgbClr val="0070C0"/>
                </a:solidFill>
                <a:latin typeface="arial" panose="020B0604020202020204" pitchFamily="34" charset="0"/>
              </a:rPr>
            </a:br>
            <a:r>
              <a:rPr lang="ru-RU" sz="1300" b="1" dirty="0">
                <a:solidFill>
                  <a:srgbClr val="0070C0"/>
                </a:solidFill>
                <a:latin typeface="arial" panose="020B0604020202020204" pitchFamily="34" charset="0"/>
              </a:rPr>
              <a:t>Помещение, где находится больной, необходимо регулярно проветривать и как можно чаще проводить там влажную уборку, желательно с применением дезинфицирующих средств, действующих на вирусы</a:t>
            </a:r>
            <a:r>
              <a:rPr lang="ru-RU" sz="13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.</a:t>
            </a:r>
            <a:r>
              <a:rPr lang="ru-RU" sz="1300" b="1" dirty="0">
                <a:solidFill>
                  <a:srgbClr val="0070C0"/>
                </a:solidFill>
                <a:latin typeface="arial" panose="020B0604020202020204" pitchFamily="34" charset="0"/>
              </a:rPr>
              <a:t/>
            </a:r>
            <a:br>
              <a:rPr lang="ru-RU" sz="1300" b="1" dirty="0">
                <a:solidFill>
                  <a:srgbClr val="0070C0"/>
                </a:solidFill>
                <a:latin typeface="arial" panose="020B0604020202020204" pitchFamily="34" charset="0"/>
              </a:rPr>
            </a:br>
            <a:r>
              <a:rPr lang="ru-RU" sz="1300" b="1" dirty="0">
                <a:solidFill>
                  <a:srgbClr val="0070C0"/>
                </a:solidFill>
                <a:latin typeface="arial" panose="020B0604020202020204" pitchFamily="34" charset="0"/>
              </a:rPr>
              <a:t/>
            </a:r>
            <a:br>
              <a:rPr lang="ru-RU" sz="1300" b="1" dirty="0">
                <a:solidFill>
                  <a:srgbClr val="0070C0"/>
                </a:solidFill>
                <a:latin typeface="arial" panose="020B0604020202020204" pitchFamily="34" charset="0"/>
              </a:rPr>
            </a:br>
            <a:r>
              <a:rPr lang="ru-RU" sz="1300" b="1" dirty="0">
                <a:solidFill>
                  <a:srgbClr val="0070C0"/>
                </a:solidFill>
                <a:latin typeface="arial" panose="020B0604020202020204" pitchFamily="34" charset="0"/>
              </a:rPr>
              <a:t>Общение с заболевшим гриппом следует ограничить, а при уходе за ним использовать медицинскую маску или марлевую повязку.</a:t>
            </a:r>
            <a:br>
              <a:rPr lang="ru-RU" sz="1300" b="1" dirty="0">
                <a:solidFill>
                  <a:srgbClr val="0070C0"/>
                </a:solidFill>
                <a:latin typeface="arial" panose="020B0604020202020204" pitchFamily="34" charset="0"/>
              </a:rPr>
            </a:br>
            <a:endParaRPr lang="ru-RU" sz="1300" b="1" spc="0" dirty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84"/>
          <a:stretch/>
        </p:blipFill>
        <p:spPr>
          <a:xfrm>
            <a:off x="9501987" y="0"/>
            <a:ext cx="2690012" cy="3275213"/>
          </a:xfrm>
        </p:spPr>
      </p:pic>
      <p:sp>
        <p:nvSpPr>
          <p:cNvPr id="14" name="Двойная волна 13"/>
          <p:cNvSpPr/>
          <p:nvPr/>
        </p:nvSpPr>
        <p:spPr>
          <a:xfrm flipV="1">
            <a:off x="723208" y="2186247"/>
            <a:ext cx="9160626" cy="656706"/>
          </a:xfrm>
          <a:prstGeom prst="doubleWave">
            <a:avLst>
              <a:gd name="adj1" fmla="val 6250"/>
              <a:gd name="adj2" fmla="val -79"/>
            </a:avLst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464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300" advClick="0" advTm="31000">
        <p:cut/>
      </p:transition>
    </mc:Choice>
    <mc:Fallback>
      <p:transition spd="slow" advClick="0" advTm="31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3758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1600" dirty="0" smtClean="0">
                <a:solidFill>
                  <a:srgbClr val="000000"/>
                </a:solidFill>
                <a:latin typeface="PT Sans"/>
              </a:rPr>
              <a:t>       </a:t>
            </a:r>
            <a:r>
              <a:rPr lang="ru-RU" sz="1800" b="1" dirty="0" smtClean="0">
                <a:solidFill>
                  <a:srgbClr val="180CB4"/>
                </a:solidFill>
                <a:latin typeface="PT Sans"/>
              </a:rPr>
              <a:t>Если </a:t>
            </a:r>
            <a:r>
              <a:rPr lang="ru-RU" sz="1800" b="1" dirty="0">
                <a:solidFill>
                  <a:srgbClr val="180CB4"/>
                </a:solidFill>
                <a:latin typeface="PT Sans"/>
              </a:rPr>
              <a:t>твой ребенок заболел гриппом, приниматься за его лечение нужно </a:t>
            </a:r>
            <a:r>
              <a:rPr lang="ru-RU" sz="1800" b="1" dirty="0" smtClean="0">
                <a:solidFill>
                  <a:srgbClr val="180CB4"/>
                </a:solidFill>
                <a:latin typeface="PT Sans"/>
              </a:rPr>
              <a:t/>
            </a:r>
            <a:br>
              <a:rPr lang="ru-RU" sz="1800" b="1" dirty="0" smtClean="0">
                <a:solidFill>
                  <a:srgbClr val="180CB4"/>
                </a:solidFill>
                <a:latin typeface="PT Sans"/>
              </a:rPr>
            </a:br>
            <a:r>
              <a:rPr lang="ru-RU" sz="1800" b="1" dirty="0" smtClean="0">
                <a:solidFill>
                  <a:srgbClr val="180CB4"/>
                </a:solidFill>
                <a:latin typeface="PT Sans"/>
              </a:rPr>
              <a:t>с </a:t>
            </a:r>
            <a:r>
              <a:rPr lang="ru-RU" sz="1800" b="1" dirty="0">
                <a:solidFill>
                  <a:srgbClr val="180CB4"/>
                </a:solidFill>
                <a:latin typeface="PT Sans"/>
              </a:rPr>
              <a:t>первых минут болезни, однако не только с помощью медицинских </a:t>
            </a:r>
            <a:r>
              <a:rPr lang="ru-RU" sz="1800" b="1" dirty="0" smtClean="0">
                <a:solidFill>
                  <a:srgbClr val="180CB4"/>
                </a:solidFill>
                <a:latin typeface="PT Sans"/>
              </a:rPr>
              <a:t/>
            </a:r>
            <a:br>
              <a:rPr lang="ru-RU" sz="1800" b="1" dirty="0" smtClean="0">
                <a:solidFill>
                  <a:srgbClr val="180CB4"/>
                </a:solidFill>
                <a:latin typeface="PT Sans"/>
              </a:rPr>
            </a:br>
            <a:r>
              <a:rPr lang="ru-RU" sz="1800" b="1" dirty="0" smtClean="0">
                <a:solidFill>
                  <a:srgbClr val="180CB4"/>
                </a:solidFill>
                <a:latin typeface="PT Sans"/>
              </a:rPr>
              <a:t>препаратов</a:t>
            </a:r>
            <a:r>
              <a:rPr lang="ru-RU" sz="1800" b="1" dirty="0">
                <a:solidFill>
                  <a:srgbClr val="180CB4"/>
                </a:solidFill>
                <a:latin typeface="PT Sans"/>
              </a:rPr>
              <a:t>. Что еще необходимо? </a:t>
            </a:r>
            <a:r>
              <a:rPr lang="ru-RU" sz="1800" b="1" dirty="0" smtClean="0">
                <a:solidFill>
                  <a:srgbClr val="180CB4"/>
                </a:solidFill>
                <a:latin typeface="PT Sans"/>
              </a:rPr>
              <a:t/>
            </a:r>
            <a:br>
              <a:rPr lang="ru-RU" sz="1800" b="1" dirty="0" smtClean="0">
                <a:solidFill>
                  <a:srgbClr val="180CB4"/>
                </a:solidFill>
                <a:latin typeface="PT Sans"/>
              </a:rPr>
            </a:br>
            <a:r>
              <a:rPr lang="ru-RU" sz="1800" b="1" dirty="0">
                <a:solidFill>
                  <a:srgbClr val="180CB4"/>
                </a:solidFill>
                <a:latin typeface="PT Sans"/>
              </a:rPr>
              <a:t> </a:t>
            </a:r>
            <a:r>
              <a:rPr lang="ru-RU" sz="1800" b="1" dirty="0" smtClean="0">
                <a:solidFill>
                  <a:srgbClr val="180CB4"/>
                </a:solidFill>
                <a:latin typeface="PT Sans"/>
              </a:rPr>
              <a:t>    Чаще </a:t>
            </a:r>
            <a:r>
              <a:rPr lang="ru-RU" sz="1800" b="1" dirty="0">
                <a:solidFill>
                  <a:srgbClr val="180CB4"/>
                </a:solidFill>
                <a:latin typeface="PT Sans"/>
              </a:rPr>
              <a:t>давай малышу пить При лихорадке он потеет, и, соответственно, </a:t>
            </a:r>
            <a:r>
              <a:rPr lang="ru-RU" sz="1800" b="1" dirty="0" smtClean="0">
                <a:solidFill>
                  <a:srgbClr val="180CB4"/>
                </a:solidFill>
                <a:latin typeface="PT Sans"/>
              </a:rPr>
              <a:t/>
            </a:r>
            <a:br>
              <a:rPr lang="ru-RU" sz="1800" b="1" dirty="0" smtClean="0">
                <a:solidFill>
                  <a:srgbClr val="180CB4"/>
                </a:solidFill>
                <a:latin typeface="PT Sans"/>
              </a:rPr>
            </a:br>
            <a:r>
              <a:rPr lang="ru-RU" sz="1800" b="1" dirty="0" smtClean="0">
                <a:solidFill>
                  <a:srgbClr val="180CB4"/>
                </a:solidFill>
                <a:latin typeface="PT Sans"/>
              </a:rPr>
              <a:t>его </a:t>
            </a:r>
            <a:r>
              <a:rPr lang="ru-RU" sz="1800" b="1" dirty="0">
                <a:solidFill>
                  <a:srgbClr val="180CB4"/>
                </a:solidFill>
                <a:latin typeface="PT Sans"/>
              </a:rPr>
              <a:t>организм теряет жидкость. А в этот момент она вдвойне необходима — </a:t>
            </a:r>
            <a:r>
              <a:rPr lang="ru-RU" sz="1800" b="1" dirty="0" smtClean="0">
                <a:solidFill>
                  <a:srgbClr val="180CB4"/>
                </a:solidFill>
                <a:latin typeface="PT Sans"/>
              </a:rPr>
              <a:t/>
            </a:r>
            <a:br>
              <a:rPr lang="ru-RU" sz="1800" b="1" dirty="0" smtClean="0">
                <a:solidFill>
                  <a:srgbClr val="180CB4"/>
                </a:solidFill>
                <a:latin typeface="PT Sans"/>
              </a:rPr>
            </a:br>
            <a:r>
              <a:rPr lang="ru-RU" sz="1800" b="1" dirty="0" smtClean="0">
                <a:solidFill>
                  <a:srgbClr val="180CB4"/>
                </a:solidFill>
                <a:latin typeface="PT Sans"/>
              </a:rPr>
              <a:t>еще </a:t>
            </a:r>
            <a:r>
              <a:rPr lang="ru-RU" sz="1800" b="1" dirty="0">
                <a:solidFill>
                  <a:srgbClr val="180CB4"/>
                </a:solidFill>
                <a:latin typeface="PT Sans"/>
              </a:rPr>
              <a:t>и для выведения токсинов, вырабатываемых инфекционными агентами. </a:t>
            </a:r>
            <a:r>
              <a:rPr lang="ru-RU" sz="1800" b="1" dirty="0" smtClean="0">
                <a:solidFill>
                  <a:srgbClr val="180CB4"/>
                </a:solidFill>
                <a:latin typeface="PT Sans"/>
              </a:rPr>
              <a:t/>
            </a:r>
            <a:br>
              <a:rPr lang="ru-RU" sz="1800" b="1" dirty="0" smtClean="0">
                <a:solidFill>
                  <a:srgbClr val="180CB4"/>
                </a:solidFill>
                <a:latin typeface="PT Sans"/>
              </a:rPr>
            </a:br>
            <a:r>
              <a:rPr lang="ru-RU" sz="1800" b="1" dirty="0" smtClean="0">
                <a:solidFill>
                  <a:srgbClr val="180CB4"/>
                </a:solidFill>
                <a:latin typeface="PT Sans"/>
              </a:rPr>
              <a:t>Пить </a:t>
            </a:r>
            <a:r>
              <a:rPr lang="ru-RU" sz="1800" b="1" dirty="0">
                <a:solidFill>
                  <a:srgbClr val="180CB4"/>
                </a:solidFill>
                <a:latin typeface="PT Sans"/>
              </a:rPr>
              <a:t>не обязательно воду. Порой детям больше нравится кисло–сладкий компот, </a:t>
            </a:r>
            <a:r>
              <a:rPr lang="ru-RU" sz="1800" b="1" dirty="0" smtClean="0">
                <a:solidFill>
                  <a:srgbClr val="180CB4"/>
                </a:solidFill>
                <a:latin typeface="PT Sans"/>
              </a:rPr>
              <a:t>настой</a:t>
            </a:r>
            <a:br>
              <a:rPr lang="ru-RU" sz="1800" b="1" dirty="0" smtClean="0">
                <a:solidFill>
                  <a:srgbClr val="180CB4"/>
                </a:solidFill>
                <a:latin typeface="PT Sans"/>
              </a:rPr>
            </a:br>
            <a:r>
              <a:rPr lang="ru-RU" sz="1800" b="1" dirty="0" smtClean="0">
                <a:solidFill>
                  <a:srgbClr val="180CB4"/>
                </a:solidFill>
                <a:latin typeface="PT Sans"/>
              </a:rPr>
              <a:t>шиповника </a:t>
            </a:r>
            <a:r>
              <a:rPr lang="ru-RU" sz="1800" b="1" dirty="0">
                <a:solidFill>
                  <a:srgbClr val="180CB4"/>
                </a:solidFill>
                <a:latin typeface="PT Sans"/>
              </a:rPr>
              <a:t>или другой легкий негазированный напиток. Если малютка на естественном </a:t>
            </a:r>
            <a:r>
              <a:rPr lang="ru-RU" sz="1800" b="1" dirty="0" smtClean="0">
                <a:solidFill>
                  <a:srgbClr val="180CB4"/>
                </a:solidFill>
                <a:latin typeface="PT Sans"/>
              </a:rPr>
              <a:t/>
            </a:r>
            <a:br>
              <a:rPr lang="ru-RU" sz="1800" b="1" dirty="0" smtClean="0">
                <a:solidFill>
                  <a:srgbClr val="180CB4"/>
                </a:solidFill>
                <a:latin typeface="PT Sans"/>
              </a:rPr>
            </a:br>
            <a:r>
              <a:rPr lang="ru-RU" sz="1800" b="1" dirty="0" smtClean="0">
                <a:solidFill>
                  <a:srgbClr val="180CB4"/>
                </a:solidFill>
                <a:latin typeface="PT Sans"/>
              </a:rPr>
              <a:t>вскармливании </a:t>
            </a:r>
            <a:r>
              <a:rPr lang="ru-RU" sz="1800" b="1" dirty="0">
                <a:solidFill>
                  <a:srgbClr val="180CB4"/>
                </a:solidFill>
                <a:latin typeface="PT Sans"/>
              </a:rPr>
              <a:t>— чаще прикладывай </a:t>
            </a:r>
            <a:r>
              <a:rPr lang="ru-RU" sz="1800" b="1" dirty="0" smtClean="0">
                <a:solidFill>
                  <a:srgbClr val="180CB4"/>
                </a:solidFill>
                <a:latin typeface="PT Sans"/>
              </a:rPr>
              <a:t>его к груди</a:t>
            </a:r>
            <a:r>
              <a:rPr lang="ru-RU" sz="1800" b="1" dirty="0">
                <a:solidFill>
                  <a:srgbClr val="180CB4"/>
                </a:solidFill>
                <a:latin typeface="PT Sans"/>
              </a:rPr>
              <a:t>.   </a:t>
            </a:r>
            <a:br>
              <a:rPr lang="ru-RU" sz="1800" b="1" dirty="0">
                <a:solidFill>
                  <a:srgbClr val="180CB4"/>
                </a:solidFill>
                <a:latin typeface="PT Sans"/>
              </a:rPr>
            </a:br>
            <a:r>
              <a:rPr lang="ru-RU" sz="1800" b="1" dirty="0" smtClean="0">
                <a:solidFill>
                  <a:srgbClr val="180CB4"/>
                </a:solidFill>
                <a:latin typeface="PT Sans"/>
              </a:rPr>
              <a:t>      Позаботься </a:t>
            </a:r>
            <a:r>
              <a:rPr lang="ru-RU" sz="1800" b="1" dirty="0">
                <a:solidFill>
                  <a:srgbClr val="180CB4"/>
                </a:solidFill>
                <a:latin typeface="PT Sans"/>
              </a:rPr>
              <a:t>о </a:t>
            </a:r>
            <a:r>
              <a:rPr lang="ru-RU" sz="1800" b="1" dirty="0" smtClean="0">
                <a:solidFill>
                  <a:srgbClr val="180CB4"/>
                </a:solidFill>
                <a:latin typeface="PT Sans"/>
              </a:rPr>
              <a:t>терморегуляции. </a:t>
            </a:r>
            <a:r>
              <a:rPr lang="ru-RU" sz="1800" b="1" dirty="0">
                <a:solidFill>
                  <a:srgbClr val="180CB4"/>
                </a:solidFill>
                <a:latin typeface="PT Sans"/>
              </a:rPr>
              <a:t>Одежда на ребенке должна быть из </a:t>
            </a:r>
            <a:r>
              <a:rPr lang="ru-RU" sz="1800" b="1" dirty="0" smtClean="0">
                <a:solidFill>
                  <a:srgbClr val="180CB4"/>
                </a:solidFill>
                <a:latin typeface="PT Sans"/>
              </a:rPr>
              <a:t/>
            </a:r>
            <a:br>
              <a:rPr lang="ru-RU" sz="1800" b="1" dirty="0" smtClean="0">
                <a:solidFill>
                  <a:srgbClr val="180CB4"/>
                </a:solidFill>
                <a:latin typeface="PT Sans"/>
              </a:rPr>
            </a:br>
            <a:r>
              <a:rPr lang="ru-RU" sz="1800" b="1" dirty="0" smtClean="0">
                <a:solidFill>
                  <a:srgbClr val="180CB4"/>
                </a:solidFill>
                <a:latin typeface="PT Sans"/>
              </a:rPr>
              <a:t>натуральных </a:t>
            </a:r>
            <a:r>
              <a:rPr lang="ru-RU" sz="1800" b="1" dirty="0">
                <a:solidFill>
                  <a:srgbClr val="180CB4"/>
                </a:solidFill>
                <a:latin typeface="PT Sans"/>
              </a:rPr>
              <a:t>тканей. Не переусердствуй с утеплением! Одеяло на пуху, сотня пледов наверху совсем не на пользу, наоборот может спровоцировать повышение температуры. Если кроха вспотеет, сразу же переодень его в сухое.  </a:t>
            </a:r>
            <a:r>
              <a:rPr lang="ru-RU" sz="1800" b="1" dirty="0" smtClean="0">
                <a:solidFill>
                  <a:srgbClr val="180CB4"/>
                </a:solidFill>
                <a:latin typeface="PT Sans"/>
              </a:rPr>
              <a:t> </a:t>
            </a:r>
            <a:r>
              <a:rPr lang="ru-RU" sz="1800" b="1" dirty="0">
                <a:solidFill>
                  <a:srgbClr val="180CB4"/>
                </a:solidFill>
                <a:latin typeface="PT Sans"/>
              </a:rPr>
              <a:t>  </a:t>
            </a:r>
            <a:r>
              <a:rPr lang="ru-RU" sz="1800" b="1" dirty="0" smtClean="0">
                <a:solidFill>
                  <a:srgbClr val="180CB4"/>
                </a:solidFill>
                <a:latin typeface="PT Sans"/>
              </a:rPr>
              <a:t/>
            </a:r>
            <a:br>
              <a:rPr lang="ru-RU" sz="1800" b="1" dirty="0" smtClean="0">
                <a:solidFill>
                  <a:srgbClr val="180CB4"/>
                </a:solidFill>
                <a:latin typeface="PT Sans"/>
              </a:rPr>
            </a:br>
            <a:r>
              <a:rPr lang="ru-RU" sz="1800" b="1" dirty="0" smtClean="0">
                <a:solidFill>
                  <a:srgbClr val="180CB4"/>
                </a:solidFill>
                <a:latin typeface="PT Sans"/>
              </a:rPr>
              <a:t>      Проветривай </a:t>
            </a:r>
            <a:r>
              <a:rPr lang="ru-RU" sz="1800" b="1" dirty="0">
                <a:solidFill>
                  <a:srgbClr val="180CB4"/>
                </a:solidFill>
                <a:latin typeface="PT Sans"/>
              </a:rPr>
              <a:t>помещение Конечно же, не нужно устраивать сквозняк в помещении, где находится больной малыш. Но ребенка можно на </a:t>
            </a:r>
            <a:r>
              <a:rPr lang="ru-RU" sz="1800" b="1" i="1" dirty="0">
                <a:solidFill>
                  <a:srgbClr val="180CB4"/>
                </a:solidFill>
                <a:latin typeface="PT Sans"/>
              </a:rPr>
              <a:t>15</a:t>
            </a:r>
            <a:r>
              <a:rPr lang="ru-RU" sz="1800" b="1" dirty="0">
                <a:solidFill>
                  <a:srgbClr val="180CB4"/>
                </a:solidFill>
                <a:latin typeface="PT Sans"/>
              </a:rPr>
              <a:t> минут проветривания вынести в другую комнату. Для скорейшего выздоровления крохе нужен свежий воздух.   </a:t>
            </a:r>
            <a:r>
              <a:rPr lang="ru-RU" sz="1800" b="1" dirty="0" smtClean="0">
                <a:solidFill>
                  <a:srgbClr val="180CB4"/>
                </a:solidFill>
                <a:latin typeface="PT Sans"/>
              </a:rPr>
              <a:t/>
            </a:r>
            <a:br>
              <a:rPr lang="ru-RU" sz="1800" b="1" dirty="0" smtClean="0">
                <a:solidFill>
                  <a:srgbClr val="180CB4"/>
                </a:solidFill>
                <a:latin typeface="PT Sans"/>
              </a:rPr>
            </a:br>
            <a:r>
              <a:rPr lang="ru-RU" sz="1800" b="1" dirty="0">
                <a:solidFill>
                  <a:srgbClr val="180CB4"/>
                </a:solidFill>
                <a:latin typeface="PT Sans"/>
              </a:rPr>
              <a:t> </a:t>
            </a:r>
            <a:r>
              <a:rPr lang="ru-RU" sz="1800" b="1" dirty="0" smtClean="0">
                <a:solidFill>
                  <a:srgbClr val="180CB4"/>
                </a:solidFill>
                <a:latin typeface="PT Sans"/>
              </a:rPr>
              <a:t>     Контролируй </a:t>
            </a:r>
            <a:r>
              <a:rPr lang="ru-RU" sz="1800" b="1" dirty="0">
                <a:solidFill>
                  <a:srgbClr val="180CB4"/>
                </a:solidFill>
                <a:latin typeface="PT Sans"/>
              </a:rPr>
              <a:t>температуру тела Причем не губами или ладошкой, а с помощью градусника. Чтобы знать, как правильно действовать, необходимо располагать точными данными. Ведь лихорадка — естественная реакция на заболевание, показатель того, что организм борется с инфекцией.    Возбудители многих болезней прекращают размножаться при температуре выше </a:t>
            </a:r>
            <a:r>
              <a:rPr lang="ru-RU" sz="1800" b="1" i="1" dirty="0">
                <a:solidFill>
                  <a:srgbClr val="180CB4"/>
                </a:solidFill>
                <a:latin typeface="PT Sans"/>
              </a:rPr>
              <a:t>37 °С</a:t>
            </a:r>
            <a:r>
              <a:rPr lang="ru-RU" sz="1800" b="1" dirty="0">
                <a:solidFill>
                  <a:srgbClr val="180CB4"/>
                </a:solidFill>
                <a:latin typeface="PT Sans"/>
              </a:rPr>
              <a:t>. Повышение температуры тела также стимулирует иммунитет, поскольку выработка интерферона, уничтожающего вирусы, начинается при температуре выше </a:t>
            </a:r>
            <a:r>
              <a:rPr lang="ru-RU" sz="1800" b="1" i="1" dirty="0">
                <a:solidFill>
                  <a:srgbClr val="180CB4"/>
                </a:solidFill>
                <a:latin typeface="PT Sans"/>
              </a:rPr>
              <a:t>38 °</a:t>
            </a:r>
            <a:r>
              <a:rPr lang="ru-RU" sz="1800" b="1" dirty="0">
                <a:solidFill>
                  <a:srgbClr val="180CB4"/>
                </a:solidFill>
                <a:latin typeface="PT Sans"/>
              </a:rPr>
              <a:t>С. Но если на градуснике выше </a:t>
            </a:r>
            <a:r>
              <a:rPr lang="ru-RU" sz="1800" b="1" i="1" dirty="0">
                <a:solidFill>
                  <a:srgbClr val="180CB4"/>
                </a:solidFill>
                <a:latin typeface="PT Sans"/>
              </a:rPr>
              <a:t>38,5 </a:t>
            </a:r>
            <a:r>
              <a:rPr lang="ru-RU" sz="1800" b="1" dirty="0">
                <a:solidFill>
                  <a:srgbClr val="180CB4"/>
                </a:solidFill>
                <a:latin typeface="PT Sans"/>
              </a:rPr>
              <a:t>°С союзник ребенка в борьбе с болезнью становится врагом. Необходимо дать жаропонижающее.   </a:t>
            </a:r>
            <a:r>
              <a:rPr lang="ru-RU" sz="1800" b="1" dirty="0" smtClean="0">
                <a:solidFill>
                  <a:srgbClr val="180CB4"/>
                </a:solidFill>
                <a:latin typeface="PT Sans"/>
              </a:rPr>
              <a:t/>
            </a:r>
            <a:br>
              <a:rPr lang="ru-RU" sz="1800" b="1" dirty="0" smtClean="0">
                <a:solidFill>
                  <a:srgbClr val="180CB4"/>
                </a:solidFill>
                <a:latin typeface="PT Sans"/>
              </a:rPr>
            </a:br>
            <a:r>
              <a:rPr lang="ru-RU" sz="1800" dirty="0">
                <a:solidFill>
                  <a:srgbClr val="180CB4"/>
                </a:solidFill>
                <a:latin typeface="PT Sans"/>
              </a:rPr>
              <a:t> </a:t>
            </a:r>
            <a:r>
              <a:rPr lang="ru-RU" sz="1800" dirty="0" smtClean="0">
                <a:solidFill>
                  <a:srgbClr val="180CB4"/>
                </a:solidFill>
                <a:latin typeface="PT Sans"/>
              </a:rPr>
              <a:t>   </a:t>
            </a:r>
            <a:r>
              <a:rPr lang="ru-RU" sz="1800" dirty="0">
                <a:solidFill>
                  <a:srgbClr val="180CB4"/>
                </a:solidFill>
                <a:latin typeface="PT Sans"/>
              </a:rPr>
              <a:t>  </a:t>
            </a:r>
            <a:r>
              <a:rPr lang="ru-RU" sz="2700" b="1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PT Sans"/>
              </a:rPr>
              <a:t>Прояви заботу! Твоя любовь, внимание, ласка — просто чудодейственные средства! И передозировать их невозможно. </a:t>
            </a:r>
            <a:r>
              <a:rPr lang="ru-RU" sz="2700" dirty="0">
                <a:solidFill>
                  <a:srgbClr val="180CB4"/>
                </a:solidFill>
              </a:rPr>
              <a:t/>
            </a:r>
            <a:br>
              <a:rPr lang="ru-RU" sz="2700" dirty="0">
                <a:solidFill>
                  <a:srgbClr val="180CB4"/>
                </a:solidFill>
              </a:rPr>
            </a:br>
            <a:r>
              <a:rPr lang="ru-RU" sz="1000" dirty="0"/>
              <a:t/>
            </a:r>
            <a:br>
              <a:rPr lang="ru-RU" sz="1000" dirty="0"/>
            </a:br>
            <a:endParaRPr lang="ru-RU" sz="1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970" y="0"/>
            <a:ext cx="3370030" cy="2751512"/>
          </a:xfrm>
        </p:spPr>
      </p:pic>
    </p:spTree>
    <p:extLst>
      <p:ext uri="{BB962C8B-B14F-4D97-AF65-F5344CB8AC3E}">
        <p14:creationId xmlns:p14="http://schemas.microsoft.com/office/powerpoint/2010/main" val="1445994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300" advClick="0" advTm="31000">
        <p:cut/>
      </p:transition>
    </mc:Choice>
    <mc:Fallback>
      <p:transition spd="slow" advClick="0" advTm="31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6312210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CC00FF"/>
                </a:solidFill>
                <a:latin typeface="ClearSans"/>
              </a:rPr>
              <a:t>Чем </a:t>
            </a:r>
            <a:r>
              <a:rPr lang="ru-RU" sz="5400" b="1" dirty="0">
                <a:solidFill>
                  <a:srgbClr val="CC00FF"/>
                </a:solidFill>
                <a:latin typeface="ClearSans"/>
              </a:rPr>
              <a:t>грозит неправильное лечение </a:t>
            </a:r>
            <a:r>
              <a:rPr lang="ru-RU" sz="5400" b="1" dirty="0" smtClean="0">
                <a:solidFill>
                  <a:srgbClr val="CC00FF"/>
                </a:solidFill>
                <a:latin typeface="ClearSans"/>
              </a:rPr>
              <a:t>                         </a:t>
            </a:r>
            <a:br>
              <a:rPr lang="ru-RU" sz="5400" b="1" dirty="0" smtClean="0">
                <a:solidFill>
                  <a:srgbClr val="CC00FF"/>
                </a:solidFill>
                <a:latin typeface="ClearSans"/>
              </a:rPr>
            </a:br>
            <a:r>
              <a:rPr lang="ru-RU" sz="5400" b="1" dirty="0">
                <a:solidFill>
                  <a:srgbClr val="CC00FF"/>
                </a:solidFill>
                <a:latin typeface="ClearSans"/>
              </a:rPr>
              <a:t> </a:t>
            </a:r>
            <a:r>
              <a:rPr lang="ru-RU" sz="5400" b="1" dirty="0" smtClean="0">
                <a:solidFill>
                  <a:srgbClr val="CC00FF"/>
                </a:solidFill>
                <a:latin typeface="ClearSans"/>
              </a:rPr>
              <a:t>               или </a:t>
            </a:r>
            <a:r>
              <a:rPr lang="ru-RU" sz="5400" b="1" dirty="0">
                <a:solidFill>
                  <a:srgbClr val="CC00FF"/>
                </a:solidFill>
                <a:latin typeface="ClearSans"/>
              </a:rPr>
              <a:t>его отсутствие</a:t>
            </a:r>
            <a:r>
              <a:rPr lang="ru-RU" sz="5400" b="1" dirty="0" smtClean="0">
                <a:solidFill>
                  <a:srgbClr val="CC00FF"/>
                </a:solidFill>
                <a:latin typeface="ClearSans"/>
              </a:rPr>
              <a:t>?</a:t>
            </a:r>
            <a:br>
              <a:rPr lang="ru-RU" sz="5400" b="1" dirty="0" smtClean="0">
                <a:solidFill>
                  <a:srgbClr val="CC00FF"/>
                </a:solidFill>
                <a:latin typeface="ClearSans"/>
              </a:rPr>
            </a:br>
            <a:r>
              <a:rPr lang="ru-RU" sz="3600" b="1" dirty="0">
                <a:solidFill>
                  <a:srgbClr val="000000"/>
                </a:solidFill>
                <a:latin typeface="ClearSans"/>
              </a:rPr>
              <a:t/>
            </a:r>
            <a:br>
              <a:rPr lang="ru-RU" sz="3600" b="1" dirty="0">
                <a:solidFill>
                  <a:srgbClr val="000000"/>
                </a:solidFill>
                <a:latin typeface="ClearSans"/>
              </a:rPr>
            </a:br>
            <a:r>
              <a:rPr lang="ru-RU" sz="3600" b="1" dirty="0" smtClean="0">
                <a:solidFill>
                  <a:srgbClr val="000000"/>
                </a:solidFill>
                <a:latin typeface="ClearSans"/>
              </a:rPr>
              <a:t>  </a:t>
            </a:r>
            <a:r>
              <a:rPr lang="ru-RU" sz="2400" dirty="0" smtClean="0">
                <a:solidFill>
                  <a:srgbClr val="FF00FF"/>
                </a:solidFill>
                <a:latin typeface="ClearSans"/>
              </a:rPr>
              <a:t>Грипп </a:t>
            </a:r>
            <a:r>
              <a:rPr lang="ru-RU" sz="2400" dirty="0">
                <a:solidFill>
                  <a:srgbClr val="FF00FF"/>
                </a:solidFill>
                <a:latin typeface="ClearSans"/>
              </a:rPr>
              <a:t>в первую очередь опасен своими осложнениями, среди которых</a:t>
            </a:r>
            <a:r>
              <a:rPr lang="ru-RU" sz="2400" dirty="0" smtClean="0">
                <a:solidFill>
                  <a:srgbClr val="FF00FF"/>
                </a:solidFill>
                <a:latin typeface="ClearSans"/>
              </a:rPr>
              <a:t>:</a:t>
            </a:r>
            <a:br>
              <a:rPr lang="ru-RU" sz="2400" dirty="0" smtClean="0">
                <a:solidFill>
                  <a:srgbClr val="FF00FF"/>
                </a:solidFill>
                <a:latin typeface="ClearSans"/>
              </a:rPr>
            </a:br>
            <a:r>
              <a:rPr lang="ru-RU" sz="2400" dirty="0">
                <a:solidFill>
                  <a:srgbClr val="FF00FF"/>
                </a:solidFill>
                <a:latin typeface="ClearSans"/>
              </a:rPr>
              <a:t/>
            </a:r>
            <a:br>
              <a:rPr lang="ru-RU" sz="2400" dirty="0">
                <a:solidFill>
                  <a:srgbClr val="FF00FF"/>
                </a:solidFill>
                <a:latin typeface="ClearSans"/>
              </a:rPr>
            </a:br>
            <a:r>
              <a:rPr lang="ru-RU" sz="2400" dirty="0" smtClean="0">
                <a:solidFill>
                  <a:srgbClr val="FF00FF"/>
                </a:solidFill>
                <a:latin typeface="ClearSans"/>
              </a:rPr>
              <a:t> - пневмония</a:t>
            </a:r>
            <a:r>
              <a:rPr lang="ru-RU" sz="2400" dirty="0">
                <a:solidFill>
                  <a:srgbClr val="FF00FF"/>
                </a:solidFill>
                <a:latin typeface="ClearSans"/>
              </a:rPr>
              <a:t>, в том числе и самая опасная ее разновидность — вирусная </a:t>
            </a:r>
            <a:r>
              <a:rPr lang="ru-RU" sz="2400" dirty="0" smtClean="0">
                <a:solidFill>
                  <a:srgbClr val="FF00FF"/>
                </a:solidFill>
                <a:latin typeface="ClearSans"/>
              </a:rPr>
              <a:t>  </a:t>
            </a:r>
            <a:br>
              <a:rPr lang="ru-RU" sz="2400" dirty="0" smtClean="0">
                <a:solidFill>
                  <a:srgbClr val="FF00FF"/>
                </a:solidFill>
                <a:latin typeface="ClearSans"/>
              </a:rPr>
            </a:br>
            <a:r>
              <a:rPr lang="ru-RU" sz="2400" dirty="0">
                <a:solidFill>
                  <a:srgbClr val="FF00FF"/>
                </a:solidFill>
                <a:latin typeface="ClearSans"/>
              </a:rPr>
              <a:t> </a:t>
            </a:r>
            <a:r>
              <a:rPr lang="ru-RU" sz="2400" dirty="0" smtClean="0">
                <a:solidFill>
                  <a:srgbClr val="FF00FF"/>
                </a:solidFill>
                <a:latin typeface="ClearSans"/>
              </a:rPr>
              <a:t>  геморрагическая </a:t>
            </a:r>
            <a:r>
              <a:rPr lang="ru-RU" sz="2400" dirty="0">
                <a:solidFill>
                  <a:srgbClr val="FF00FF"/>
                </a:solidFill>
                <a:latin typeface="ClearSans"/>
              </a:rPr>
              <a:t>пневмония, которая развивается стремительно и нередко приводит </a:t>
            </a:r>
            <a:r>
              <a:rPr lang="ru-RU" sz="2400" dirty="0" smtClean="0">
                <a:solidFill>
                  <a:srgbClr val="FF00FF"/>
                </a:solidFill>
                <a:latin typeface="ClearSans"/>
              </a:rPr>
              <a:t/>
            </a:r>
            <a:br>
              <a:rPr lang="ru-RU" sz="2400" dirty="0" smtClean="0">
                <a:solidFill>
                  <a:srgbClr val="FF00FF"/>
                </a:solidFill>
                <a:latin typeface="ClearSans"/>
              </a:rPr>
            </a:br>
            <a:r>
              <a:rPr lang="ru-RU" sz="2400" dirty="0">
                <a:solidFill>
                  <a:srgbClr val="FF00FF"/>
                </a:solidFill>
                <a:latin typeface="ClearSans"/>
              </a:rPr>
              <a:t> </a:t>
            </a:r>
            <a:r>
              <a:rPr lang="ru-RU" sz="2400" dirty="0" smtClean="0">
                <a:solidFill>
                  <a:srgbClr val="FF00FF"/>
                </a:solidFill>
                <a:latin typeface="ClearSans"/>
              </a:rPr>
              <a:t>  к </a:t>
            </a:r>
            <a:r>
              <a:rPr lang="ru-RU" sz="2400" dirty="0">
                <a:solidFill>
                  <a:srgbClr val="FF00FF"/>
                </a:solidFill>
                <a:latin typeface="ClearSans"/>
              </a:rPr>
              <a:t>летальному исходу;</a:t>
            </a:r>
            <a:br>
              <a:rPr lang="ru-RU" sz="2400" dirty="0">
                <a:solidFill>
                  <a:srgbClr val="FF00FF"/>
                </a:solidFill>
                <a:latin typeface="ClearSans"/>
              </a:rPr>
            </a:br>
            <a:r>
              <a:rPr lang="ru-RU" sz="2400" dirty="0" smtClean="0">
                <a:solidFill>
                  <a:srgbClr val="FF00FF"/>
                </a:solidFill>
                <a:latin typeface="ClearSans"/>
              </a:rPr>
              <a:t> - менингит </a:t>
            </a:r>
            <a:r>
              <a:rPr lang="ru-RU" sz="2400" dirty="0">
                <a:solidFill>
                  <a:srgbClr val="FF00FF"/>
                </a:solidFill>
                <a:latin typeface="ClearSans"/>
              </a:rPr>
              <a:t>и энцефалит;</a:t>
            </a:r>
            <a:br>
              <a:rPr lang="ru-RU" sz="2400" dirty="0">
                <a:solidFill>
                  <a:srgbClr val="FF00FF"/>
                </a:solidFill>
                <a:latin typeface="ClearSans"/>
              </a:rPr>
            </a:br>
            <a:r>
              <a:rPr lang="ru-RU" sz="2400" dirty="0" smtClean="0">
                <a:solidFill>
                  <a:srgbClr val="FF00FF"/>
                </a:solidFill>
                <a:latin typeface="ClearSans"/>
              </a:rPr>
              <a:t> - заболевания </a:t>
            </a:r>
            <a:r>
              <a:rPr lang="ru-RU" sz="2400" dirty="0">
                <a:solidFill>
                  <a:srgbClr val="FF00FF"/>
                </a:solidFill>
                <a:latin typeface="ClearSans"/>
              </a:rPr>
              <a:t>мышц, например миозит, который </a:t>
            </a:r>
            <a:r>
              <a:rPr lang="ru-RU" sz="2400" dirty="0" smtClean="0">
                <a:solidFill>
                  <a:srgbClr val="FF00FF"/>
                </a:solidFill>
                <a:latin typeface="ClearSans"/>
              </a:rPr>
              <a:t>характеризуется</a:t>
            </a:r>
            <a:br>
              <a:rPr lang="ru-RU" sz="2400" dirty="0" smtClean="0">
                <a:solidFill>
                  <a:srgbClr val="FF00FF"/>
                </a:solidFill>
                <a:latin typeface="ClearSans"/>
              </a:rPr>
            </a:br>
            <a:r>
              <a:rPr lang="ru-RU" sz="2400" dirty="0" smtClean="0">
                <a:solidFill>
                  <a:srgbClr val="FF00FF"/>
                </a:solidFill>
                <a:latin typeface="ClearSans"/>
              </a:rPr>
              <a:t>   сильной   болью </a:t>
            </a:r>
            <a:r>
              <a:rPr lang="ru-RU" sz="2400" dirty="0">
                <a:solidFill>
                  <a:srgbClr val="FF00FF"/>
                </a:solidFill>
                <a:latin typeface="ClearSans"/>
              </a:rPr>
              <a:t>в мышцах;</a:t>
            </a:r>
            <a:br>
              <a:rPr lang="ru-RU" sz="2400" dirty="0">
                <a:solidFill>
                  <a:srgbClr val="FF00FF"/>
                </a:solidFill>
                <a:latin typeface="ClearSans"/>
              </a:rPr>
            </a:br>
            <a:r>
              <a:rPr lang="ru-RU" sz="2400" dirty="0">
                <a:solidFill>
                  <a:srgbClr val="FF00FF"/>
                </a:solidFill>
                <a:latin typeface="ClearSans"/>
              </a:rPr>
              <a:t> </a:t>
            </a:r>
            <a:r>
              <a:rPr lang="ru-RU" sz="2400" dirty="0" smtClean="0">
                <a:solidFill>
                  <a:srgbClr val="FF00FF"/>
                </a:solidFill>
                <a:latin typeface="ClearSans"/>
              </a:rPr>
              <a:t>- отит</a:t>
            </a:r>
            <a:r>
              <a:rPr lang="ru-RU" sz="2400" dirty="0">
                <a:solidFill>
                  <a:srgbClr val="FF00FF"/>
                </a:solidFill>
                <a:latin typeface="ClearSans"/>
              </a:rPr>
              <a:t>;</a:t>
            </a:r>
            <a:br>
              <a:rPr lang="ru-RU" sz="2400" dirty="0">
                <a:solidFill>
                  <a:srgbClr val="FF00FF"/>
                </a:solidFill>
                <a:latin typeface="ClearSans"/>
              </a:rPr>
            </a:br>
            <a:r>
              <a:rPr lang="ru-RU" sz="2400" dirty="0" smtClean="0">
                <a:solidFill>
                  <a:srgbClr val="FF00FF"/>
                </a:solidFill>
                <a:latin typeface="ClearSans"/>
              </a:rPr>
              <a:t> - ринит</a:t>
            </a:r>
            <a:r>
              <a:rPr lang="ru-RU" sz="2400" dirty="0">
                <a:solidFill>
                  <a:srgbClr val="FF00FF"/>
                </a:solidFill>
                <a:latin typeface="ClearSans"/>
              </a:rPr>
              <a:t>;</a:t>
            </a:r>
            <a:br>
              <a:rPr lang="ru-RU" sz="2400" dirty="0">
                <a:solidFill>
                  <a:srgbClr val="FF00FF"/>
                </a:solidFill>
                <a:latin typeface="ClearSans"/>
              </a:rPr>
            </a:br>
            <a:r>
              <a:rPr lang="ru-RU" sz="2400" dirty="0" smtClean="0">
                <a:solidFill>
                  <a:srgbClr val="FF00FF"/>
                </a:solidFill>
                <a:latin typeface="ClearSans"/>
              </a:rPr>
              <a:t> - синусит</a:t>
            </a:r>
            <a:r>
              <a:rPr lang="ru-RU" sz="2400" dirty="0">
                <a:solidFill>
                  <a:srgbClr val="FF00FF"/>
                </a:solidFill>
                <a:latin typeface="ClearSans"/>
              </a:rPr>
              <a:t>;</a:t>
            </a:r>
            <a:br>
              <a:rPr lang="ru-RU" sz="2400" dirty="0">
                <a:solidFill>
                  <a:srgbClr val="FF00FF"/>
                </a:solidFill>
                <a:latin typeface="ClearSans"/>
              </a:rPr>
            </a:br>
            <a:r>
              <a:rPr lang="ru-RU" sz="2400" dirty="0" smtClean="0">
                <a:solidFill>
                  <a:srgbClr val="FF00FF"/>
                </a:solidFill>
                <a:latin typeface="ClearSans"/>
              </a:rPr>
              <a:t> - бронхит</a:t>
            </a:r>
            <a:r>
              <a:rPr lang="ru-RU" sz="2400" dirty="0">
                <a:solidFill>
                  <a:srgbClr val="FF00FF"/>
                </a:solidFill>
                <a:latin typeface="ClearSans"/>
              </a:rPr>
              <a:t>.</a:t>
            </a:r>
            <a:br>
              <a:rPr lang="ru-RU" sz="2400" dirty="0">
                <a:solidFill>
                  <a:srgbClr val="FF00FF"/>
                </a:solidFill>
                <a:latin typeface="ClearSans"/>
              </a:rPr>
            </a:br>
            <a:endParaRPr lang="ru-RU" sz="2400" dirty="0">
              <a:solidFill>
                <a:srgbClr val="FF00FF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375" y="3450018"/>
            <a:ext cx="3064624" cy="2862192"/>
          </a:xfrm>
        </p:spPr>
      </p:pic>
      <p:sp>
        <p:nvSpPr>
          <p:cNvPr id="10" name="Двойная волна 9"/>
          <p:cNvSpPr/>
          <p:nvPr/>
        </p:nvSpPr>
        <p:spPr>
          <a:xfrm>
            <a:off x="906087" y="1504604"/>
            <a:ext cx="10465724" cy="689955"/>
          </a:xfrm>
          <a:prstGeom prst="doubleWave">
            <a:avLst>
              <a:gd name="adj1" fmla="val 6250"/>
              <a:gd name="adj2" fmla="val 855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130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300" advClick="0" advTm="31000">
        <p:cut/>
      </p:transition>
    </mc:Choice>
    <mc:Fallback>
      <p:transition spd="slow" advClick="0" advTm="31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07"/>
          <a:stretch/>
        </p:blipFill>
        <p:spPr>
          <a:xfrm>
            <a:off x="0" y="0"/>
            <a:ext cx="12192000" cy="752568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290945" y="2828836"/>
            <a:ext cx="6866313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000000"/>
              </a:solidFill>
              <a:latin typeface="ClearSans"/>
            </a:endParaRPr>
          </a:p>
          <a:p>
            <a:endParaRPr lang="ru-RU" b="1" dirty="0">
              <a:solidFill>
                <a:srgbClr val="000000"/>
              </a:solidFill>
              <a:latin typeface="ClearSans"/>
            </a:endParaRPr>
          </a:p>
          <a:p>
            <a:endParaRPr lang="ru-RU" b="1" dirty="0" smtClean="0">
              <a:solidFill>
                <a:srgbClr val="000000"/>
              </a:solidFill>
              <a:latin typeface="ClearSans"/>
            </a:endParaRPr>
          </a:p>
          <a:p>
            <a:endParaRPr lang="ru-RU" b="1" dirty="0">
              <a:solidFill>
                <a:srgbClr val="000000"/>
              </a:solidFill>
              <a:latin typeface="ClearSans"/>
            </a:endParaRPr>
          </a:p>
          <a:p>
            <a:r>
              <a:rPr lang="ru-RU" sz="2800" b="1" dirty="0" smtClean="0">
                <a:solidFill>
                  <a:srgbClr val="CC00FF"/>
                </a:solidFill>
                <a:latin typeface="ClearSans"/>
              </a:rPr>
              <a:t>Обыч­но </a:t>
            </a:r>
            <a:r>
              <a:rPr lang="ru-RU" sz="2800" b="1" dirty="0">
                <a:solidFill>
                  <a:srgbClr val="CC00FF"/>
                </a:solidFill>
                <a:latin typeface="ClearSans"/>
              </a:rPr>
              <a:t>вак­ци­на­ция про­тив грип­па ак­ту­аль­на в сен­тяб­ре–ок­тяб­ре, </a:t>
            </a:r>
            <a:endParaRPr lang="ru-RU" sz="2800" b="1" dirty="0" smtClean="0">
              <a:solidFill>
                <a:srgbClr val="CC00FF"/>
              </a:solidFill>
              <a:latin typeface="ClearSans"/>
            </a:endParaRPr>
          </a:p>
          <a:p>
            <a:r>
              <a:rPr lang="ru-RU" sz="2800" b="1" dirty="0" smtClean="0">
                <a:solidFill>
                  <a:srgbClr val="CC00FF"/>
                </a:solidFill>
                <a:latin typeface="ClearSans"/>
              </a:rPr>
              <a:t>од­на­ко </a:t>
            </a:r>
            <a:r>
              <a:rPr lang="ru-RU" sz="2800" b="1" dirty="0">
                <a:solidFill>
                  <a:srgbClr val="CC00FF"/>
                </a:solidFill>
                <a:latin typeface="ClearSans"/>
              </a:rPr>
              <a:t>ее мож­но про­вес­ти и поз­же. Глав­ное — что­бы ре­бе­нок на мо­мент при­вив­ки был аб­со­лют­но здо­ров.</a:t>
            </a:r>
            <a:endParaRPr lang="ru-RU" sz="2800" dirty="0">
              <a:solidFill>
                <a:srgbClr val="CC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659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300" advClick="0" advTm="31000">
        <p:cut/>
      </p:transition>
    </mc:Choice>
    <mc:Fallback>
      <p:transition spd="slow" advClick="0" advTm="31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86194"/>
            <a:ext cx="12261274" cy="7017014"/>
          </a:xfrm>
        </p:spPr>
      </p:pic>
    </p:spTree>
    <p:extLst>
      <p:ext uri="{BB962C8B-B14F-4D97-AF65-F5344CB8AC3E}">
        <p14:creationId xmlns:p14="http://schemas.microsoft.com/office/powerpoint/2010/main" val="1565348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300" advClick="0" advTm="31000">
        <p:cut/>
      </p:transition>
    </mc:Choice>
    <mc:Fallback>
      <p:transition spd="slow" advClick="0" advTm="31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94"/>
          <a:stretch/>
        </p:blipFill>
        <p:spPr>
          <a:xfrm>
            <a:off x="889460" y="0"/>
            <a:ext cx="10399222" cy="6317673"/>
          </a:xfrm>
        </p:spPr>
      </p:pic>
      <p:pic>
        <p:nvPicPr>
          <p:cNvPr id="7" name="Рисунок 6" descr="http://zabavnik.club/wp-content/uploads/2018/05/Kartinki_2109_1603570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161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9395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300" advClick="0" advTm="31000">
        <p:cut/>
      </p:transition>
    </mc:Choice>
    <mc:Fallback>
      <p:transition spd="slow" advClick="0" advTm="31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221</TotalTime>
  <Words>241</Words>
  <Application>Microsoft Office PowerPoint</Application>
  <PresentationFormat>Широкоэкранный</PresentationFormat>
  <Paragraphs>28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ClearSans</vt:lpstr>
      <vt:lpstr>Georgia</vt:lpstr>
      <vt:lpstr>PT Sans</vt:lpstr>
      <vt:lpstr>Wingdings</vt:lpstr>
      <vt:lpstr>Ретро</vt:lpstr>
      <vt:lpstr>Профилактика гриппа </vt:lpstr>
      <vt:lpstr>Презентация PowerPoint</vt:lpstr>
      <vt:lpstr>                             Что делать при                 заболевании гриппом?         Самому пациенту при первых симптомах нужно остаться дома, чтобы не только не заразить окружающих, но и вовремя заняться лечением, для чего необходимо немедленно обратиться к врачу. Для предупреждения дальнейшего распространения инфекции заболевшего нужно изолировать от здоровых лиц, желательно выделить отдельную комнату.  Важно! Родители! Ни в коем случае не отправляйте заболевших детей в детский сад, школу, на культурно-массовые мероприятия. При гриппе крайне важно соблюдать постельный режим, так как при заболевании увеличивается нагрузка на сердечно-сосудистую, иммунную и другие системы организма.  Самолечение при гриппе недопустимо, и именно врач должен поставить диагноз и назначить необходимое лечение, соответствующее состоянию и возрасту пациента.  Для правильного лечения необходимо строго выполнять все рекомендации лечащего врача и своевременно принимать лекарства. Кроме этого, рекомендуется обильное питьё — это может быть горячий чай, клюквенный или брусничный морс, щелочные минеральные воды. Пить нужно чаще и как можно больше.  Важно! При температуре 38 — 39°С вызовите участкового врача на дом либо бригаду «скорой помощи». При кашле и чихании больной должен прикрывать рот и нос платком или салфеткой. Помещение, где находится больной, необходимо регулярно проветривать и как можно чаще проводить там влажную уборку, желательно с применением дезинфицирующих средств, действующих на вирусы.  Общение с заболевшим гриппом следует ограничить, а при уходе за ним использовать медицинскую маску или марлевую повязку. </vt:lpstr>
      <vt:lpstr>       Если твой ребенок заболел гриппом, приниматься за его лечение нужно  с первых минут болезни, однако не только с помощью медицинских  препаратов. Что еще необходимо?       Чаще давай малышу пить При лихорадке он потеет, и, соответственно,  его организм теряет жидкость. А в этот момент она вдвойне необходима —  еще и для выведения токсинов, вырабатываемых инфекционными агентами.  Пить не обязательно воду. Порой детям больше нравится кисло–сладкий компот, настой шиповника или другой легкий негазированный напиток. Если малютка на естественном  вскармливании — чаще прикладывай его к груди.          Позаботься о терморегуляции. Одежда на ребенке должна быть из  натуральных тканей. Не переусердствуй с утеплением! Одеяло на пуху, сотня пледов наверху совсем не на пользу, наоборот может спровоцировать повышение температуры. Если кроха вспотеет, сразу же переодень его в сухое.            Проветривай помещение Конечно же, не нужно устраивать сквозняк в помещении, где находится больной малыш. Но ребенка можно на 15 минут проветривания вынести в другую комнату. Для скорейшего выздоровления крохе нужен свежий воздух.          Контролируй температуру тела Причем не губами или ладошкой, а с помощью градусника. Чтобы знать, как правильно действовать, необходимо располагать точными данными. Ведь лихорадка — естественная реакция на заболевание, показатель того, что организм борется с инфекцией.    Возбудители многих болезней прекращают размножаться при температуре выше 37 °С. Повышение температуры тела также стимулирует иммунитет, поскольку выработка интерферона, уничтожающего вирусы, начинается при температуре выше 38 °С. Но если на градуснике выше 38,5 °С союзник ребенка в борьбе с болезнью становится врагом. Необходимо дать жаропонижающее.          Прояви заботу! Твоя любовь, внимание, ласка — просто чудодейственные средства! И передозировать их невозможно.   </vt:lpstr>
      <vt:lpstr>Чем грозит неправильное лечение                                           или его отсутствие?    Грипп в первую очередь опасен своими осложнениями, среди которых:   - пневмония, в том числе и самая опасная ее разновидность — вирусная       геморрагическая пневмония, которая развивается стремительно и нередко приводит     к летальному исходу;  - менингит и энцефалит;  - заболевания мышц, например миозит, который характеризуется    сильной   болью в мышцах;  - отит;  - ринит;  - синусит;  - бронхит. 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Профилактика гриппа</dc:title>
  <dc:creator>User4</dc:creator>
  <cp:lastModifiedBy>User4</cp:lastModifiedBy>
  <cp:revision>15</cp:revision>
  <dcterms:created xsi:type="dcterms:W3CDTF">2019-10-15T08:03:32Z</dcterms:created>
  <dcterms:modified xsi:type="dcterms:W3CDTF">2019-10-15T11:45:24Z</dcterms:modified>
</cp:coreProperties>
</file>